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rnel.co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twitter.com/hugronaphor" TargetMode="External"/><Relationship Id="rId5" Type="http://schemas.openxmlformats.org/officeDocument/2006/relationships/hyperlink" Target="https://www.drupal.org/u/hugronaphor" TargetMode="External"/><Relationship Id="rId6" Type="http://schemas.openxmlformats.org/officeDocument/2006/relationships/hyperlink" Target="https://www.linkedin.com/in/cornelandreev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hyperlink" Target="https://cornel.co/" TargetMode="External"/><Relationship Id="rId4" Type="http://schemas.openxmlformats.org/officeDocument/2006/relationships/hyperlink" Target="https://twitter.com/hugronaphor" TargetMode="External"/><Relationship Id="rId5" Type="http://schemas.openxmlformats.org/officeDocument/2006/relationships/hyperlink" Target="https://www.drupal.org/u/hugronaphor" TargetMode="External"/><Relationship Id="rId6" Type="http://schemas.openxmlformats.org/officeDocument/2006/relationships/hyperlink" Target="https://www.linkedin.com/in/cornelandreev" TargetMode="External"/><Relationship Id="rId7" Type="http://schemas.openxmlformats.org/officeDocument/2006/relationships/hyperlink" Target="https://wire-drupal.com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rnel Andreev / cornel.co"/>
          <p:cNvSpPr txBox="1"/>
          <p:nvPr>
            <p:ph type="body" idx="21"/>
          </p:nvPr>
        </p:nvSpPr>
        <p:spPr>
          <a:xfrm>
            <a:off x="1264733" y="11839048"/>
            <a:ext cx="5031537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18184">
              <a:defRPr sz="3132">
                <a:latin typeface="Didot"/>
                <a:ea typeface="Didot"/>
                <a:cs typeface="Didot"/>
                <a:sym typeface="Didot"/>
              </a:defRPr>
            </a:pPr>
            <a:r>
              <a:t>Cornel Andreev </a:t>
            </a:r>
            <a:r>
              <a:rPr sz="2610"/>
              <a:t>/</a:t>
            </a:r>
            <a:r>
              <a:t> </a:t>
            </a:r>
            <a:r>
              <a:rPr u="sng">
                <a:hlinkClick r:id="rId2" invalidUrl="" action="" tgtFrame="" tooltip="" history="1" highlightClick="0" endSnd="0"/>
              </a:rPr>
              <a:t>cornel.co</a:t>
            </a:r>
          </a:p>
        </p:txBody>
      </p:sp>
      <p:sp>
        <p:nvSpPr>
          <p:cNvPr id="172" name="Bringing Livewire to Drupa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Bringing Livewire to Drupal</a:t>
            </a:r>
          </a:p>
        </p:txBody>
      </p:sp>
      <p:sp>
        <p:nvSpPr>
          <p:cNvPr id="173" name="Component-based dynamic interface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Component-based dynamic interfaces</a:t>
            </a:r>
          </a:p>
        </p:txBody>
      </p:sp>
      <p:pic>
        <p:nvPicPr>
          <p:cNvPr id="17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882" y="278760"/>
            <a:ext cx="3720453" cy="291147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witter.com/hugronaphor…"/>
          <p:cNvSpPr txBox="1"/>
          <p:nvPr/>
        </p:nvSpPr>
        <p:spPr>
          <a:xfrm>
            <a:off x="18544647" y="11303833"/>
            <a:ext cx="4153460" cy="170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0000"/>
              </a:lnSpc>
              <a:defRPr sz="2300">
                <a:latin typeface="Didot"/>
                <a:ea typeface="Didot"/>
                <a:cs typeface="Didot"/>
                <a:sym typeface="Didot"/>
              </a:defRPr>
            </a:pPr>
            <a:r>
              <a:rPr u="sng">
                <a:hlinkClick r:id="rId4" invalidUrl="" action="" tgtFrame="" tooltip="" history="1" highlightClick="0" endSnd="0"/>
              </a:rPr>
              <a:t>twitter.com/hugronaphor</a:t>
            </a:r>
          </a:p>
          <a:p>
            <a:pPr>
              <a:lnSpc>
                <a:spcPct val="10000"/>
              </a:lnSpc>
              <a:defRPr sz="2300">
                <a:latin typeface="Didot"/>
                <a:ea typeface="Didot"/>
                <a:cs typeface="Didot"/>
                <a:sym typeface="Didot"/>
              </a:defRPr>
            </a:pPr>
            <a:r>
              <a:rPr u="sng">
                <a:hlinkClick r:id="rId5" invalidUrl="" action="" tgtFrame="" tooltip="" history="1" highlightClick="0" endSnd="0"/>
              </a:rPr>
              <a:t>drupal.org/u/hugronaphor</a:t>
            </a:r>
          </a:p>
          <a:p>
            <a:pPr>
              <a:lnSpc>
                <a:spcPct val="10000"/>
              </a:lnSpc>
              <a:defRPr sz="2300">
                <a:latin typeface="Didot"/>
                <a:ea typeface="Didot"/>
                <a:cs typeface="Didot"/>
                <a:sym typeface="Didot"/>
              </a:defRPr>
            </a:pPr>
            <a:r>
              <a:rPr u="sng">
                <a:hlinkClick r:id="rId6" invalidUrl="" action="" tgtFrame="" tooltip="" history="1" highlightClick="0" endSnd="0"/>
              </a:rPr>
              <a:t>linkedin.com/in/cornelandreev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014" y="277930"/>
            <a:ext cx="22861972" cy="13160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190" y="276880"/>
            <a:ext cx="22865620" cy="13162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316" y="277528"/>
            <a:ext cx="22863368" cy="13160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vewire is not unique…"/>
          <p:cNvSpPr txBox="1"/>
          <p:nvPr/>
        </p:nvSpPr>
        <p:spPr>
          <a:xfrm>
            <a:off x="3902811" y="5337713"/>
            <a:ext cx="16578378" cy="304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800">
                <a:latin typeface="Didot"/>
                <a:ea typeface="Didot"/>
                <a:cs typeface="Didot"/>
                <a:sym typeface="Didot"/>
              </a:defRPr>
            </a:pPr>
            <a:r>
              <a:t>Livewire is not unique</a:t>
            </a:r>
          </a:p>
          <a:p>
            <a:pPr algn="ctr">
              <a:defRPr sz="3300">
                <a:latin typeface="Didot"/>
                <a:ea typeface="Didot"/>
                <a:cs typeface="Didot"/>
                <a:sym typeface="Didot"/>
              </a:defRPr>
            </a:pPr>
            <a:r>
              <a:t>( in a good way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3215" y="4618115"/>
            <a:ext cx="11077570" cy="5538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3215" y="4590420"/>
            <a:ext cx="11077570" cy="5594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347" y="1019577"/>
            <a:ext cx="5480211" cy="2740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ec8cd814-59eb-4c7d-a97d-e056e6e100ea.svg" descr="ec8cd814-59eb-4c7d-a97d-e056e6e100ea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0927" y="6337287"/>
            <a:ext cx="9802146" cy="184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347" y="1019577"/>
            <a:ext cx="5480211" cy="2740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51107" y="944499"/>
            <a:ext cx="5723293" cy="2890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ec8cd814-59eb-4c7d-a97d-e056e6e100ea.svg" descr="ec8cd814-59eb-4c7d-a97d-e056e6e100ea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92794" y="11654354"/>
            <a:ext cx="5480211" cy="1033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779359"/>
            <a:ext cx="10160000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347" y="1019577"/>
            <a:ext cx="5480211" cy="2740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51107" y="944499"/>
            <a:ext cx="5723293" cy="2890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347" y="1019577"/>
            <a:ext cx="4214565" cy="2107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4221" y="944499"/>
            <a:ext cx="4470179" cy="225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ec8cd814-59eb-4c7d-a97d-e056e6e100ea.svg" descr="ec8cd814-59eb-4c7d-a97d-e056e6e100ea.sv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44350" y="11793815"/>
            <a:ext cx="4831855" cy="911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8746" y="11570006"/>
            <a:ext cx="4831855" cy="135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w.d.png" descr="w.d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00786" y="3281365"/>
            <a:ext cx="7612022" cy="7611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"/>
          <p:cNvSpPr/>
          <p:nvPr/>
        </p:nvSpPr>
        <p:spPr>
          <a:xfrm>
            <a:off x="5040552" y="5437227"/>
            <a:ext cx="14302896" cy="2841546"/>
          </a:xfrm>
          <a:prstGeom prst="rect">
            <a:avLst/>
          </a:prstGeom>
          <a:solidFill>
            <a:srgbClr val="F6F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28" name="wire.drupal_upd.png" descr="wire.drupal_up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9402" y="5575858"/>
            <a:ext cx="12885196" cy="2564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relude"/>
          <p:cNvSpPr txBox="1"/>
          <p:nvPr>
            <p:ph type="title"/>
          </p:nvPr>
        </p:nvSpPr>
        <p:spPr>
          <a:xfrm>
            <a:off x="8972041" y="5585487"/>
            <a:ext cx="6439918" cy="2545026"/>
          </a:xfrm>
          <a:prstGeom prst="rect">
            <a:avLst/>
          </a:prstGeom>
        </p:spPr>
        <p:txBody>
          <a:bodyPr anchor="b"/>
          <a:lstStyle>
            <a:lvl1pPr>
              <a:defRPr spc="-274" sz="137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Prelude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asics"/>
          <p:cNvSpPr txBox="1"/>
          <p:nvPr/>
        </p:nvSpPr>
        <p:spPr>
          <a:xfrm>
            <a:off x="9877704" y="5804358"/>
            <a:ext cx="4628592" cy="210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Basics</a:t>
            </a:r>
          </a:p>
        </p:txBody>
      </p:sp>
      <p:pic>
        <p:nvPicPr>
          <p:cNvPr id="231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4" name="namespace Drupal\drupalcamp\Plugin\WireComponent;…"/>
          <p:cNvSpPr txBox="1"/>
          <p:nvPr/>
        </p:nvSpPr>
        <p:spPr>
          <a:xfrm>
            <a:off x="472141" y="3177976"/>
            <a:ext cx="10963489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namespace </a:t>
            </a:r>
            <a:r>
              <a:t>Drupal\drupalcamp\Plugin\WireComponent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Drupal\wire\View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/**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/>
              <a:t> * </a:t>
            </a:r>
            <a:r>
              <a:t>@WireComponent</a:t>
            </a:r>
            <a:r>
              <a:rPr b="0"/>
              <a:t>(</a:t>
            </a:r>
            <a:endParaRPr b="0"/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id = "counter",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label = </a:t>
            </a:r>
            <a:r>
              <a:rPr b="1"/>
              <a:t>@Translation</a:t>
            </a:r>
            <a:r>
              <a:t>("Counter component"),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‘counter'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235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&lt;div&gt;…"/>
          <p:cNvSpPr txBox="1"/>
          <p:nvPr/>
        </p:nvSpPr>
        <p:spPr>
          <a:xfrm>
            <a:off x="12948371" y="6302176"/>
            <a:ext cx="514432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sp>
        <p:nvSpPr>
          <p:cNvPr id="237" name="…/drupalcamp/src/Plugin/WireComponent/Counter.php"/>
          <p:cNvSpPr txBox="1"/>
          <p:nvPr/>
        </p:nvSpPr>
        <p:spPr>
          <a:xfrm>
            <a:off x="462635" y="536955"/>
            <a:ext cx="6451601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…/drupalcamp/src/Plugin/WireComponent/Counter.php</a:t>
            </a:r>
          </a:p>
        </p:txBody>
      </p:sp>
      <p:sp>
        <p:nvSpPr>
          <p:cNvPr id="238" name="…/drupalcamp/templates/wire/counter.html.twig"/>
          <p:cNvSpPr txBox="1"/>
          <p:nvPr/>
        </p:nvSpPr>
        <p:spPr>
          <a:xfrm>
            <a:off x="12948371" y="536955"/>
            <a:ext cx="560425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…/drupalcamp/templates/wire/counter.html.twig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1" name="namespace Drupal\drupalcamp\Plugin\WireComponent;…"/>
          <p:cNvSpPr txBox="1"/>
          <p:nvPr/>
        </p:nvSpPr>
        <p:spPr>
          <a:xfrm>
            <a:off x="472141" y="3177976"/>
            <a:ext cx="10963489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namespace </a:t>
            </a:r>
            <a:r>
              <a:t>Drupal\drupalcamp\Plugin\WireComponent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Drupal\wire\View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/**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/>
              <a:t> * </a:t>
            </a:r>
            <a:r>
              <a:t>@WireComponent</a:t>
            </a:r>
            <a:r>
              <a:rPr b="0"/>
              <a:t>(</a:t>
            </a:r>
            <a:endParaRPr b="0"/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id = "counter",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label = </a:t>
            </a:r>
            <a:r>
              <a:rPr b="1"/>
              <a:t>@Translation</a:t>
            </a:r>
            <a:r>
              <a:t>("Counter component"),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‘counter'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242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&lt;div&gt;…"/>
          <p:cNvSpPr txBox="1"/>
          <p:nvPr/>
        </p:nvSpPr>
        <p:spPr>
          <a:xfrm>
            <a:off x="12948371" y="6302176"/>
            <a:ext cx="514432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sp>
        <p:nvSpPr>
          <p:cNvPr id="244" name="Rectangle"/>
          <p:cNvSpPr/>
          <p:nvPr/>
        </p:nvSpPr>
        <p:spPr>
          <a:xfrm>
            <a:off x="761272" y="9262401"/>
            <a:ext cx="7367390" cy="1840641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5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6" name="…/drupalcamp/src/Plugin/WireComponent/Counter.php"/>
          <p:cNvSpPr txBox="1"/>
          <p:nvPr/>
        </p:nvSpPr>
        <p:spPr>
          <a:xfrm>
            <a:off x="462635" y="536955"/>
            <a:ext cx="6451601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…/drupalcamp/src/Plugin/WireComponent/Counter.php</a:t>
            </a:r>
          </a:p>
        </p:txBody>
      </p:sp>
      <p:sp>
        <p:nvSpPr>
          <p:cNvPr id="247" name="…/drupalcamp/templates/wire/counter.html.twig"/>
          <p:cNvSpPr txBox="1"/>
          <p:nvPr/>
        </p:nvSpPr>
        <p:spPr>
          <a:xfrm>
            <a:off x="12948371" y="536955"/>
            <a:ext cx="560425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…/drupalcamp/templates/wire/counter.html.twig</a:t>
            </a:r>
          </a:p>
        </p:txBody>
      </p:sp>
      <p:sp>
        <p:nvSpPr>
          <p:cNvPr id="248" name="Rectangle"/>
          <p:cNvSpPr/>
          <p:nvPr/>
        </p:nvSpPr>
        <p:spPr>
          <a:xfrm>
            <a:off x="12961071" y="487991"/>
            <a:ext cx="5455974" cy="497218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1" name="namespace Drupal\drupalcamp\Plugin\WireComponent;…"/>
          <p:cNvSpPr txBox="1"/>
          <p:nvPr/>
        </p:nvSpPr>
        <p:spPr>
          <a:xfrm>
            <a:off x="472141" y="3177976"/>
            <a:ext cx="10963489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namespace </a:t>
            </a:r>
            <a:r>
              <a:t>Drupal\drupalcamp\Plugin\WireComponent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Drupal\wire\View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/**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/>
              <a:t> * </a:t>
            </a:r>
            <a:r>
              <a:t>@WireComponent</a:t>
            </a:r>
            <a:r>
              <a:rPr b="0"/>
              <a:t>(</a:t>
            </a:r>
            <a:endParaRPr b="0"/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id = "counter",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label = </a:t>
            </a:r>
            <a:r>
              <a:rPr b="1"/>
              <a:t>@Translation</a:t>
            </a:r>
            <a:r>
              <a:t>("Counter component"),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‘counter'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252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&lt;div&gt;…"/>
          <p:cNvSpPr txBox="1"/>
          <p:nvPr/>
        </p:nvSpPr>
        <p:spPr>
          <a:xfrm>
            <a:off x="12948371" y="6302176"/>
            <a:ext cx="514432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sp>
        <p:nvSpPr>
          <p:cNvPr id="254" name="Rectangle"/>
          <p:cNvSpPr/>
          <p:nvPr/>
        </p:nvSpPr>
        <p:spPr>
          <a:xfrm>
            <a:off x="3064205" y="8466534"/>
            <a:ext cx="2448456" cy="573022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5" name="Rectangle"/>
          <p:cNvSpPr/>
          <p:nvPr/>
        </p:nvSpPr>
        <p:spPr>
          <a:xfrm>
            <a:off x="15188869" y="7320591"/>
            <a:ext cx="1370345" cy="461897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6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…/drupalcamp/src/Plugin/WireComponent/Counter.php"/>
          <p:cNvSpPr txBox="1"/>
          <p:nvPr/>
        </p:nvSpPr>
        <p:spPr>
          <a:xfrm>
            <a:off x="462635" y="536955"/>
            <a:ext cx="6451601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…/drupalcamp/src/Plugin/WireComponent/Counter.php</a:t>
            </a:r>
          </a:p>
        </p:txBody>
      </p:sp>
      <p:sp>
        <p:nvSpPr>
          <p:cNvPr id="258" name="…/drupalcamp/templates/wire/counter.html.twig"/>
          <p:cNvSpPr txBox="1"/>
          <p:nvPr/>
        </p:nvSpPr>
        <p:spPr>
          <a:xfrm>
            <a:off x="12948371" y="536955"/>
            <a:ext cx="560425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…/drupalcamp/templates/wire/counter.html.twig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&lt;div&gt;…"/>
          <p:cNvSpPr txBox="1"/>
          <p:nvPr/>
        </p:nvSpPr>
        <p:spPr>
          <a:xfrm>
            <a:off x="1836940" y="1524252"/>
            <a:ext cx="5372957" cy="361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rPr>
                <a:solidFill>
                  <a:srgbClr val="A9B7C6"/>
                </a:solidFill>
              </a:rPr>
              <a:t>{{ wire(</a:t>
            </a:r>
            <a:r>
              <a:t>'counter'</a:t>
            </a:r>
            <a:r>
              <a:rPr>
                <a:solidFill>
                  <a:srgbClr val="A9B7C6"/>
                </a:solidFill>
              </a:rPr>
              <a:t>) }}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 sz="5100"/>
              <a:t>…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sp>
        <p:nvSpPr>
          <p:cNvPr id="262" name="Line"/>
          <p:cNvSpPr/>
          <p:nvPr/>
        </p:nvSpPr>
        <p:spPr>
          <a:xfrm flipH="1" flipV="1">
            <a:off x="-392408" y="6857999"/>
            <a:ext cx="24504014" cy="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3" name="https://wire-drupal.com/docs/rendering-components"/>
          <p:cNvSpPr txBox="1"/>
          <p:nvPr/>
        </p:nvSpPr>
        <p:spPr>
          <a:xfrm>
            <a:off x="15203951" y="1409989"/>
            <a:ext cx="8205712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https://wire-drupal.com/docs/rendering-components</a:t>
            </a:r>
          </a:p>
        </p:txBody>
      </p:sp>
      <p:sp>
        <p:nvSpPr>
          <p:cNvPr id="264" name="$wire_counter_component = […"/>
          <p:cNvSpPr txBox="1"/>
          <p:nvPr/>
        </p:nvSpPr>
        <p:spPr>
          <a:xfrm>
            <a:off x="1949490" y="8161664"/>
            <a:ext cx="8139467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9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$wire_counter_component </a:t>
            </a:r>
            <a:r>
              <a:rPr>
                <a:solidFill>
                  <a:srgbClr val="A9B7C6"/>
                </a:solidFill>
              </a:rPr>
              <a:t>= [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9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'#type' </a:t>
            </a:r>
            <a:r>
              <a:rPr>
                <a:solidFill>
                  <a:srgbClr val="A9B7C6"/>
                </a:solidFill>
              </a:rPr>
              <a:t>=&gt; </a:t>
            </a:r>
            <a:r>
              <a:t>'wire'</a:t>
            </a:r>
            <a:r>
              <a:rPr>
                <a:solidFill>
                  <a:srgbClr val="CC7831"/>
                </a:solidFill>
              </a:rPr>
              <a:t>,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9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  </a:t>
            </a:r>
            <a:r>
              <a:t>'#id' </a:t>
            </a:r>
            <a:r>
              <a:rPr>
                <a:solidFill>
                  <a:srgbClr val="A9B7C6"/>
                </a:solidFill>
              </a:rPr>
              <a:t>=&gt; </a:t>
            </a:r>
            <a:r>
              <a:t>‘counter'</a:t>
            </a:r>
            <a:r>
              <a:rPr>
                <a:solidFill>
                  <a:srgbClr val="CC7831"/>
                </a:solidFill>
              </a:rPr>
              <a:t>,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9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]</a:t>
            </a:r>
            <a:r>
              <a:t>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4803" y="1199653"/>
            <a:ext cx="20314394" cy="1131669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Rectangle"/>
          <p:cNvSpPr/>
          <p:nvPr/>
        </p:nvSpPr>
        <p:spPr>
          <a:xfrm>
            <a:off x="5048277" y="8734966"/>
            <a:ext cx="10051127" cy="2189974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526" y="1197270"/>
            <a:ext cx="20322948" cy="1132146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ectangle"/>
          <p:cNvSpPr/>
          <p:nvPr/>
        </p:nvSpPr>
        <p:spPr>
          <a:xfrm>
            <a:off x="6624095" y="8734966"/>
            <a:ext cx="7033751" cy="596998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3" name="Rectangle"/>
          <p:cNvSpPr/>
          <p:nvPr/>
        </p:nvSpPr>
        <p:spPr>
          <a:xfrm>
            <a:off x="5520325" y="10356018"/>
            <a:ext cx="8167295" cy="596998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095" y="2195296"/>
            <a:ext cx="20323810" cy="932540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"/>
          <p:cNvSpPr/>
          <p:nvPr/>
        </p:nvSpPr>
        <p:spPr>
          <a:xfrm>
            <a:off x="5087172" y="8438477"/>
            <a:ext cx="5012503" cy="527322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ctions"/>
          <p:cNvSpPr txBox="1"/>
          <p:nvPr/>
        </p:nvSpPr>
        <p:spPr>
          <a:xfrm>
            <a:off x="9335566" y="5064507"/>
            <a:ext cx="5712868" cy="210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Actions</a:t>
            </a:r>
          </a:p>
        </p:txBody>
      </p:sp>
      <p:sp>
        <p:nvSpPr>
          <p:cNvPr id="280" name="wire:[dispatched browser event]=&quot;[action]&quot;"/>
          <p:cNvSpPr txBox="1"/>
          <p:nvPr/>
        </p:nvSpPr>
        <p:spPr>
          <a:xfrm>
            <a:off x="7333468" y="7621413"/>
            <a:ext cx="971706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9876AA"/>
                </a:solidFill>
              </a:rPr>
              <a:t>wire</a:t>
            </a:r>
            <a:r>
              <a:t>:[dispatched browser event]</a:t>
            </a:r>
            <a:r>
              <a:rPr>
                <a:solidFill>
                  <a:srgbClr val="A5C261"/>
                </a:solidFill>
              </a:rPr>
              <a:t>="[action]"</a:t>
            </a:r>
            <a:endParaRPr>
              <a:solidFill>
                <a:srgbClr val="A5C261"/>
              </a:solidFill>
            </a:endParaRPr>
          </a:p>
        </p:txBody>
      </p:sp>
      <p:pic>
        <p:nvPicPr>
          <p:cNvPr id="281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&lt;button wire:click=&quot;doSomething&quot;&gt;Do Something&lt;/button&gt;…"/>
          <p:cNvSpPr txBox="1"/>
          <p:nvPr/>
        </p:nvSpPr>
        <p:spPr>
          <a:xfrm>
            <a:off x="3252294" y="1498600"/>
            <a:ext cx="17879412" cy="1071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="doSomething"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Do Something</a:t>
            </a:r>
            <a:r>
              <a:rPr>
                <a:solidFill>
                  <a:srgbClr val="E8BF6B"/>
                </a:solidFill>
              </a:rPr>
              <a:t>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&lt;input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:keydown.enter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&lt;form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:submit.prevent</a:t>
            </a:r>
            <a:r>
              <a:rPr>
                <a:solidFill>
                  <a:srgbClr val="A5C261"/>
                </a:solidFill>
              </a:rPr>
              <a:t>="save"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...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&lt;button&gt;</a:t>
            </a:r>
            <a:r>
              <a:rPr>
                <a:solidFill>
                  <a:srgbClr val="A9B7C6"/>
                </a:solidFill>
              </a:rPr>
              <a:t>Save</a:t>
            </a:r>
            <a:r>
              <a:t>&lt;/button&gt;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&lt;/form&gt;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:whatever_custom_event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="changeTitle('a string', '</a:t>
            </a:r>
            <a:r>
              <a:rPr>
                <a:solidFill>
                  <a:srgbClr val="A9B7C6"/>
                </a:solidFill>
              </a:rPr>
              <a:t>{{ random() }}</a:t>
            </a:r>
            <a:r>
              <a:t>')"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Change Title to a random one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&lt;/button&gt;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937" y="317691"/>
            <a:ext cx="14568126" cy="13080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&lt;button wire:click=&quot;doSomething&quot;&gt;Do Something&lt;/button&gt;…"/>
          <p:cNvSpPr txBox="1"/>
          <p:nvPr/>
        </p:nvSpPr>
        <p:spPr>
          <a:xfrm>
            <a:off x="3252294" y="1498600"/>
            <a:ext cx="17879412" cy="1071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="doSomething"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Do Something</a:t>
            </a:r>
            <a:r>
              <a:rPr>
                <a:solidFill>
                  <a:srgbClr val="E8BF6B"/>
                </a:solidFill>
              </a:rPr>
              <a:t>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&lt;input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:keydown.enter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&lt;form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:submit.prevent</a:t>
            </a:r>
            <a:r>
              <a:rPr>
                <a:solidFill>
                  <a:srgbClr val="A5C261"/>
                </a:solidFill>
              </a:rPr>
              <a:t>="save"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...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&lt;button&gt;</a:t>
            </a:r>
            <a:r>
              <a:rPr>
                <a:solidFill>
                  <a:srgbClr val="A9B7C6"/>
                </a:solidFill>
              </a:rPr>
              <a:t>Save</a:t>
            </a:r>
            <a:r>
              <a:t>&lt;/button&gt;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&lt;/form&gt;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:whatever_custom_event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="changeTitle('a string', '</a:t>
            </a:r>
            <a:r>
              <a:rPr>
                <a:solidFill>
                  <a:srgbClr val="A9B7C6"/>
                </a:solidFill>
              </a:rPr>
              <a:t>{{ random() }}</a:t>
            </a:r>
            <a:r>
              <a:t>')"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Change Title to a random one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&lt;/button&gt;</a:t>
            </a:r>
          </a:p>
        </p:txBody>
      </p:sp>
      <p:sp>
        <p:nvSpPr>
          <p:cNvPr id="288" name="Rectangle"/>
          <p:cNvSpPr/>
          <p:nvPr/>
        </p:nvSpPr>
        <p:spPr>
          <a:xfrm>
            <a:off x="2794237" y="1314585"/>
            <a:ext cx="16151573" cy="1121907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&lt;button wire:click=&quot;doSomething&quot;&gt;Do Something&lt;/button&gt;…"/>
          <p:cNvSpPr txBox="1"/>
          <p:nvPr/>
        </p:nvSpPr>
        <p:spPr>
          <a:xfrm>
            <a:off x="3252294" y="1498600"/>
            <a:ext cx="17879412" cy="1071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="doSomething"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Do Something</a:t>
            </a:r>
            <a:r>
              <a:rPr>
                <a:solidFill>
                  <a:srgbClr val="E8BF6B"/>
                </a:solidFill>
              </a:rPr>
              <a:t>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&lt;input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:keydown.enter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&lt;form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:submit.prevent</a:t>
            </a:r>
            <a:r>
              <a:rPr>
                <a:solidFill>
                  <a:srgbClr val="A5C261"/>
                </a:solidFill>
              </a:rPr>
              <a:t>="save"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...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&lt;button&gt;</a:t>
            </a:r>
            <a:r>
              <a:rPr>
                <a:solidFill>
                  <a:srgbClr val="A9B7C6"/>
                </a:solidFill>
              </a:rPr>
              <a:t>Save</a:t>
            </a:r>
            <a:r>
              <a:t>&lt;/button&gt;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&lt;/form&gt;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:whatever_custom_event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="changeTitle('a string', '</a:t>
            </a:r>
            <a:r>
              <a:rPr>
                <a:solidFill>
                  <a:srgbClr val="A9B7C6"/>
                </a:solidFill>
              </a:rPr>
              <a:t>{{ random() }}</a:t>
            </a:r>
            <a:r>
              <a:t>')"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Change Title to a random one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&lt;/button&gt;</a:t>
            </a:r>
          </a:p>
        </p:txBody>
      </p:sp>
      <p:sp>
        <p:nvSpPr>
          <p:cNvPr id="292" name="Rectangle"/>
          <p:cNvSpPr/>
          <p:nvPr/>
        </p:nvSpPr>
        <p:spPr>
          <a:xfrm>
            <a:off x="2808316" y="2947716"/>
            <a:ext cx="16151573" cy="1121908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&lt;button wire:click=&quot;doSomething&quot;&gt;Do Something&lt;/button&gt;…"/>
          <p:cNvSpPr txBox="1"/>
          <p:nvPr/>
        </p:nvSpPr>
        <p:spPr>
          <a:xfrm>
            <a:off x="3252294" y="1498600"/>
            <a:ext cx="17879412" cy="1071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="doSomething"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Do Something</a:t>
            </a:r>
            <a:r>
              <a:rPr>
                <a:solidFill>
                  <a:srgbClr val="E8BF6B"/>
                </a:solidFill>
              </a:rPr>
              <a:t>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&lt;input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:keydown.enter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&lt;form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:submit.prevent</a:t>
            </a:r>
            <a:r>
              <a:rPr>
                <a:solidFill>
                  <a:srgbClr val="A5C261"/>
                </a:solidFill>
              </a:rPr>
              <a:t>="save"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...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&lt;button&gt;</a:t>
            </a:r>
            <a:r>
              <a:rPr>
                <a:solidFill>
                  <a:srgbClr val="A9B7C6"/>
                </a:solidFill>
              </a:rPr>
              <a:t>Save</a:t>
            </a:r>
            <a:r>
              <a:t>&lt;/button&gt;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&lt;/form&gt;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:whatever_custom_event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="changeTitle('a string', '</a:t>
            </a:r>
            <a:r>
              <a:rPr>
                <a:solidFill>
                  <a:srgbClr val="A9B7C6"/>
                </a:solidFill>
              </a:rPr>
              <a:t>{{ random() }}</a:t>
            </a:r>
            <a:r>
              <a:t>')"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Change Title to a random one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&lt;/button&gt;</a:t>
            </a:r>
          </a:p>
        </p:txBody>
      </p:sp>
      <p:sp>
        <p:nvSpPr>
          <p:cNvPr id="296" name="Rectangle"/>
          <p:cNvSpPr/>
          <p:nvPr/>
        </p:nvSpPr>
        <p:spPr>
          <a:xfrm>
            <a:off x="2892788" y="4792028"/>
            <a:ext cx="16151574" cy="2511796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&lt;button wire:click=&quot;doSomething&quot;&gt;Do Something&lt;/button&gt;…"/>
          <p:cNvSpPr txBox="1"/>
          <p:nvPr/>
        </p:nvSpPr>
        <p:spPr>
          <a:xfrm>
            <a:off x="3252294" y="1498600"/>
            <a:ext cx="17879412" cy="1071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="doSomething"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Do Something</a:t>
            </a:r>
            <a:r>
              <a:rPr>
                <a:solidFill>
                  <a:srgbClr val="E8BF6B"/>
                </a:solidFill>
              </a:rPr>
              <a:t>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&lt;input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:keydown.enter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&lt;form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:submit.prevent</a:t>
            </a:r>
            <a:r>
              <a:rPr>
                <a:solidFill>
                  <a:srgbClr val="A5C261"/>
                </a:solidFill>
              </a:rPr>
              <a:t>="save"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...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&lt;button&gt;</a:t>
            </a:r>
            <a:r>
              <a:rPr>
                <a:solidFill>
                  <a:srgbClr val="A9B7C6"/>
                </a:solidFill>
              </a:rPr>
              <a:t>Save</a:t>
            </a:r>
            <a:r>
              <a:t>&lt;/button&gt;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&lt;/form&gt;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:whatever_custom_event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="changeTitle('a string', '</a:t>
            </a:r>
            <a:r>
              <a:rPr>
                <a:solidFill>
                  <a:srgbClr val="A9B7C6"/>
                </a:solidFill>
              </a:rPr>
              <a:t>{{ random() }}</a:t>
            </a:r>
            <a:r>
              <a:t>')"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Change Title to a random one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&lt;/button&gt;</a:t>
            </a:r>
          </a:p>
        </p:txBody>
      </p:sp>
      <p:sp>
        <p:nvSpPr>
          <p:cNvPr id="300" name="Rectangle"/>
          <p:cNvSpPr/>
          <p:nvPr/>
        </p:nvSpPr>
        <p:spPr>
          <a:xfrm>
            <a:off x="3033575" y="8013565"/>
            <a:ext cx="16813219" cy="1121908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&lt;button wire:click=&quot;doSomething&quot;&gt;Do Something&lt;/button&gt;…"/>
          <p:cNvSpPr txBox="1"/>
          <p:nvPr/>
        </p:nvSpPr>
        <p:spPr>
          <a:xfrm>
            <a:off x="3252294" y="1498600"/>
            <a:ext cx="17879412" cy="1071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="doSomething"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Do Something</a:t>
            </a:r>
            <a:r>
              <a:rPr>
                <a:solidFill>
                  <a:srgbClr val="E8BF6B"/>
                </a:solidFill>
              </a:rPr>
              <a:t>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&lt;input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:keydown.enter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&lt;form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:submit.prevent</a:t>
            </a:r>
            <a:r>
              <a:rPr>
                <a:solidFill>
                  <a:srgbClr val="A5C261"/>
                </a:solidFill>
              </a:rPr>
              <a:t>="save"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...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&lt;button&gt;</a:t>
            </a:r>
            <a:r>
              <a:rPr>
                <a:solidFill>
                  <a:srgbClr val="A9B7C6"/>
                </a:solidFill>
              </a:rPr>
              <a:t>Save</a:t>
            </a:r>
            <a:r>
              <a:t>&lt;/button&gt;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&lt;/form&gt;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t>:whatever_custom_event</a:t>
            </a:r>
            <a:r>
              <a:rPr>
                <a:solidFill>
                  <a:srgbClr val="A5C261"/>
                </a:solidFill>
              </a:rPr>
              <a:t>=“doSomething"</a:t>
            </a:r>
            <a:r>
              <a:rPr>
                <a:solidFill>
                  <a:srgbClr val="E8BF6B"/>
                </a:solidFill>
              </a:rPr>
              <a:t>&gt;&lt;/button&gt;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BABABA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&lt;button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="changeTitle('a string', '</a:t>
            </a:r>
            <a:r>
              <a:rPr>
                <a:solidFill>
                  <a:srgbClr val="A9B7C6"/>
                </a:solidFill>
              </a:rPr>
              <a:t>{{ random() }}</a:t>
            </a:r>
            <a:r>
              <a:t>')"</a:t>
            </a:r>
            <a:r>
              <a:rPr>
                <a:solidFill>
                  <a:srgbClr val="E8BF6B"/>
                </a:solidFill>
              </a:rPr>
              <a:t>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</a:t>
            </a:r>
            <a:r>
              <a:t>Change Title to a random one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7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&lt;/button&gt;</a:t>
            </a:r>
          </a:p>
        </p:txBody>
      </p:sp>
      <p:sp>
        <p:nvSpPr>
          <p:cNvPr id="304" name="Rectangle"/>
          <p:cNvSpPr/>
          <p:nvPr/>
        </p:nvSpPr>
        <p:spPr>
          <a:xfrm>
            <a:off x="3075812" y="9688933"/>
            <a:ext cx="18232376" cy="2213723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7" name="namespace Drupal\drupalcamp\Plugin\WireComponent;…"/>
          <p:cNvSpPr txBox="1"/>
          <p:nvPr/>
        </p:nvSpPr>
        <p:spPr>
          <a:xfrm>
            <a:off x="472141" y="3177976"/>
            <a:ext cx="10963489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namespace </a:t>
            </a:r>
            <a:r>
              <a:t>Drupal\drupalcamp\Plugin\WireComponent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Drupal\wire\View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Drupal\wire\WireComponent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/**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/>
              <a:t> * </a:t>
            </a:r>
            <a:r>
              <a:t>@WireComponent</a:t>
            </a:r>
            <a:r>
              <a:rPr b="0"/>
              <a:t>(</a:t>
            </a:r>
            <a:endParaRPr b="0"/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id = "counter",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  label = </a:t>
            </a:r>
            <a:r>
              <a:rPr b="1"/>
              <a:t>@Translation</a:t>
            </a:r>
            <a:r>
              <a:t>("Demo counter component"),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7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‘counter'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308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&lt;div&gt;…"/>
          <p:cNvSpPr txBox="1"/>
          <p:nvPr/>
        </p:nvSpPr>
        <p:spPr>
          <a:xfrm>
            <a:off x="12948371" y="6302176"/>
            <a:ext cx="514432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sp>
        <p:nvSpPr>
          <p:cNvPr id="310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1" name="…/drupalcamp/src/Plugin/WireComponent/Counter.php"/>
          <p:cNvSpPr txBox="1"/>
          <p:nvPr/>
        </p:nvSpPr>
        <p:spPr>
          <a:xfrm>
            <a:off x="462635" y="536955"/>
            <a:ext cx="6451601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…/drupalcamp/src/Plugin/WireComponent/Counter.php</a:t>
            </a:r>
          </a:p>
        </p:txBody>
      </p:sp>
      <p:sp>
        <p:nvSpPr>
          <p:cNvPr id="312" name="…/drupalcamp/templates/wire/counter.html.twig"/>
          <p:cNvSpPr txBox="1"/>
          <p:nvPr/>
        </p:nvSpPr>
        <p:spPr>
          <a:xfrm>
            <a:off x="12948371" y="536955"/>
            <a:ext cx="560425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…/drupalcamp/templates/wire/counter.html.twig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5" name="class Counter extends WireComponent {…"/>
          <p:cNvSpPr txBox="1"/>
          <p:nvPr/>
        </p:nvSpPr>
        <p:spPr>
          <a:xfrm>
            <a:off x="472141" y="4930576"/>
            <a:ext cx="10963489" cy="513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i="1" sz="30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‘counter'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316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&lt;div&gt;…"/>
          <p:cNvSpPr txBox="1"/>
          <p:nvPr/>
        </p:nvSpPr>
        <p:spPr>
          <a:xfrm>
            <a:off x="12948371" y="6302176"/>
            <a:ext cx="514432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sp>
        <p:nvSpPr>
          <p:cNvPr id="318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1" name="class Counter extends WireComponent {…"/>
          <p:cNvSpPr txBox="1"/>
          <p:nvPr/>
        </p:nvSpPr>
        <p:spPr>
          <a:xfrm>
            <a:off x="472141" y="4244776"/>
            <a:ext cx="10963489" cy="650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public function </a:t>
            </a:r>
            <a:r>
              <a:rPr>
                <a:solidFill>
                  <a:srgbClr val="FFC66E"/>
                </a:solidFill>
              </a:rPr>
              <a:t>increment</a:t>
            </a:r>
            <a:r>
              <a:rPr>
                <a:solidFill>
                  <a:srgbClr val="A9B7C6"/>
                </a:solidFill>
              </a:rPr>
              <a:t>(): </a:t>
            </a:r>
            <a:r>
              <a:t>void </a:t>
            </a:r>
            <a:r>
              <a:rPr>
                <a:solidFill>
                  <a:srgbClr val="A9B7C6"/>
                </a:solidFill>
              </a:rPr>
              <a:t>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count</a:t>
            </a:r>
            <a:r>
              <a:rPr>
                <a:solidFill>
                  <a:srgbClr val="A9B7C6"/>
                </a:solidFill>
              </a:rPr>
              <a:t>++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'counter'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322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&lt;div&gt;…"/>
          <p:cNvSpPr txBox="1"/>
          <p:nvPr/>
        </p:nvSpPr>
        <p:spPr>
          <a:xfrm>
            <a:off x="12948371" y="5844976"/>
            <a:ext cx="9488427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&lt;span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="increment"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+</a:t>
            </a:r>
            <a:r>
              <a:rPr>
                <a:solidFill>
                  <a:srgbClr val="E8BF6B"/>
                </a:solidFill>
              </a:rPr>
              <a:t>&lt;/span&gt;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sp>
        <p:nvSpPr>
          <p:cNvPr id="324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5" name="Rectangle"/>
          <p:cNvSpPr/>
          <p:nvPr/>
        </p:nvSpPr>
        <p:spPr>
          <a:xfrm>
            <a:off x="676605" y="5937679"/>
            <a:ext cx="8539428" cy="1840641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6" name="Rectangle"/>
          <p:cNvSpPr/>
          <p:nvPr/>
        </p:nvSpPr>
        <p:spPr>
          <a:xfrm>
            <a:off x="13745700" y="6611110"/>
            <a:ext cx="8873067" cy="853943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200">
        <p:dissolve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4114" y="1577366"/>
            <a:ext cx="20315772" cy="1056126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"/>
          <p:cNvSpPr/>
          <p:nvPr/>
        </p:nvSpPr>
        <p:spPr>
          <a:xfrm>
            <a:off x="13223121" y="10662326"/>
            <a:ext cx="2429002" cy="498851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1" name="Rectangle"/>
          <p:cNvSpPr/>
          <p:nvPr/>
        </p:nvSpPr>
        <p:spPr>
          <a:xfrm>
            <a:off x="12884688" y="7837048"/>
            <a:ext cx="1126593" cy="498851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0538" y="1571107"/>
            <a:ext cx="20322924" cy="10573786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Rectangle"/>
          <p:cNvSpPr/>
          <p:nvPr/>
        </p:nvSpPr>
        <p:spPr>
          <a:xfrm>
            <a:off x="12908140" y="10010980"/>
            <a:ext cx="1032153" cy="413059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6" name="Rectangle"/>
          <p:cNvSpPr/>
          <p:nvPr/>
        </p:nvSpPr>
        <p:spPr>
          <a:xfrm>
            <a:off x="17532943" y="7407542"/>
            <a:ext cx="385900" cy="413059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he £ has fallen sharply against everything"/>
          <p:cNvSpPr txBox="1"/>
          <p:nvPr>
            <p:ph type="body" idx="21"/>
          </p:nvPr>
        </p:nvSpPr>
        <p:spPr>
          <a:xfrm>
            <a:off x="4535520" y="1198149"/>
            <a:ext cx="1531296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792479">
              <a:defRPr sz="528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The £ has fallen sharply against everything</a:t>
            </a:r>
          </a:p>
        </p:txBody>
      </p:sp>
      <p:pic>
        <p:nvPicPr>
          <p:cNvPr id="18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948" y="2731776"/>
            <a:ext cx="13868104" cy="8252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9" name="class Counter extends WireComponent {…"/>
          <p:cNvSpPr txBox="1"/>
          <p:nvPr/>
        </p:nvSpPr>
        <p:spPr>
          <a:xfrm>
            <a:off x="472141" y="2921000"/>
            <a:ext cx="10963489" cy="78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decrement</a:t>
            </a:r>
            <a:r>
              <a:rPr>
                <a:solidFill>
                  <a:srgbClr val="A9B7C6"/>
                </a:solidFill>
              </a:rPr>
              <a:t>(): </a:t>
            </a:r>
            <a:r>
              <a:t>void </a:t>
            </a:r>
            <a:r>
              <a:rPr>
                <a:solidFill>
                  <a:srgbClr val="A9B7C6"/>
                </a:solidFill>
              </a:rPr>
              <a:t>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count</a:t>
            </a:r>
            <a:r>
              <a:rPr>
                <a:solidFill>
                  <a:srgbClr val="A9B7C6"/>
                </a:solidFill>
              </a:rPr>
              <a:t>--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public function </a:t>
            </a:r>
            <a:r>
              <a:rPr>
                <a:solidFill>
                  <a:srgbClr val="FFC66E"/>
                </a:solidFill>
              </a:rPr>
              <a:t>increment</a:t>
            </a:r>
            <a:r>
              <a:rPr>
                <a:solidFill>
                  <a:srgbClr val="A9B7C6"/>
                </a:solidFill>
              </a:rPr>
              <a:t>(): </a:t>
            </a:r>
            <a:r>
              <a:t>void </a:t>
            </a:r>
            <a:r>
              <a:rPr>
                <a:solidFill>
                  <a:srgbClr val="A9B7C6"/>
                </a:solidFill>
              </a:rPr>
              <a:t>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count</a:t>
            </a:r>
            <a:r>
              <a:rPr>
                <a:solidFill>
                  <a:srgbClr val="A9B7C6"/>
                </a:solidFill>
              </a:rPr>
              <a:t>++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'counter'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sp>
        <p:nvSpPr>
          <p:cNvPr id="340" name="&lt;div&gt;…"/>
          <p:cNvSpPr txBox="1"/>
          <p:nvPr/>
        </p:nvSpPr>
        <p:spPr>
          <a:xfrm>
            <a:off x="12499856" y="4457700"/>
            <a:ext cx="9800897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&lt;span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="decrement"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-</a:t>
            </a:r>
            <a:r>
              <a:rPr>
                <a:solidFill>
                  <a:srgbClr val="E8BF6B"/>
                </a:solidFill>
              </a:rPr>
              <a:t>&lt;/span&gt;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&lt;span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="increment"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+</a:t>
            </a:r>
            <a:r>
              <a:rPr>
                <a:solidFill>
                  <a:srgbClr val="E8BF6B"/>
                </a:solidFill>
              </a:rPr>
              <a:t>&lt;/span&gt;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pic>
        <p:nvPicPr>
          <p:cNvPr id="341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Rectangle"/>
          <p:cNvSpPr/>
          <p:nvPr/>
        </p:nvSpPr>
        <p:spPr>
          <a:xfrm>
            <a:off x="13383522" y="5272425"/>
            <a:ext cx="8990308" cy="772324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3" name="Rectangle"/>
          <p:cNvSpPr/>
          <p:nvPr/>
        </p:nvSpPr>
        <p:spPr>
          <a:xfrm>
            <a:off x="770524" y="4512466"/>
            <a:ext cx="8990308" cy="1787201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Line"/>
          <p:cNvSpPr/>
          <p:nvPr/>
        </p:nvSpPr>
        <p:spPr>
          <a:xfrm flipV="1">
            <a:off x="12192000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6" name="class Counter extends WireComponent {…"/>
          <p:cNvSpPr txBox="1"/>
          <p:nvPr/>
        </p:nvSpPr>
        <p:spPr>
          <a:xfrm>
            <a:off x="472141" y="2921000"/>
            <a:ext cx="10963489" cy="78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Counter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WireComponent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int </a:t>
            </a:r>
            <a:r>
              <a:rPr>
                <a:solidFill>
                  <a:srgbClr val="9876AA"/>
                </a:solidFill>
              </a:rPr>
              <a:t>$count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rPr>
                <a:solidFill>
                  <a:srgbClr val="6897BB"/>
                </a:solidFill>
              </a:rPr>
              <a:t>0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public function </a:t>
            </a:r>
            <a:r>
              <a:rPr>
                <a:solidFill>
                  <a:srgbClr val="FFC66E"/>
                </a:solidFill>
              </a:rPr>
              <a:t>decrement</a:t>
            </a:r>
            <a:r>
              <a:rPr>
                <a:solidFill>
                  <a:srgbClr val="A9B7C6"/>
                </a:solidFill>
              </a:rPr>
              <a:t>(</a:t>
            </a:r>
            <a:r>
              <a:t>int </a:t>
            </a:r>
            <a:r>
              <a:rPr>
                <a:solidFill>
                  <a:srgbClr val="9876AA"/>
                </a:solidFill>
              </a:rPr>
              <a:t>$by</a:t>
            </a:r>
            <a:r>
              <a:rPr>
                <a:solidFill>
                  <a:srgbClr val="A9B7C6"/>
                </a:solidFill>
              </a:rPr>
              <a:t>): </a:t>
            </a:r>
            <a:r>
              <a:t>void </a:t>
            </a:r>
            <a:r>
              <a:rPr>
                <a:solidFill>
                  <a:srgbClr val="A9B7C6"/>
                </a:solidFill>
              </a:rPr>
              <a:t>{</a:t>
            </a:r>
            <a:endParaRPr>
              <a:solidFill>
                <a:srgbClr val="A9B7C6"/>
              </a:solidFill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count </a:t>
            </a:r>
            <a:r>
              <a:rPr>
                <a:solidFill>
                  <a:srgbClr val="A9B7C6"/>
                </a:solidFill>
              </a:rPr>
              <a:t>=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count </a:t>
            </a:r>
            <a:r>
              <a:rPr>
                <a:solidFill>
                  <a:srgbClr val="A9B7C6"/>
                </a:solidFill>
              </a:rPr>
              <a:t>- </a:t>
            </a:r>
            <a:r>
              <a:t>$by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public function </a:t>
            </a:r>
            <a:r>
              <a:rPr>
                <a:solidFill>
                  <a:srgbClr val="FFC66E"/>
                </a:solidFill>
              </a:rPr>
              <a:t>increment</a:t>
            </a:r>
            <a:r>
              <a:rPr>
                <a:solidFill>
                  <a:srgbClr val="A9B7C6"/>
                </a:solidFill>
              </a:rPr>
              <a:t>(): </a:t>
            </a:r>
            <a:r>
              <a:t>void </a:t>
            </a:r>
            <a:r>
              <a:rPr>
                <a:solidFill>
                  <a:srgbClr val="A9B7C6"/>
                </a:solidFill>
              </a:rPr>
              <a:t>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count</a:t>
            </a:r>
            <a:r>
              <a:rPr>
                <a:solidFill>
                  <a:srgbClr val="A9B7C6"/>
                </a:solidFill>
              </a:rPr>
              <a:t>++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function 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(): ?View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CC7831"/>
                </a:solidFill>
              </a:rPr>
              <a:t>return </a:t>
            </a:r>
            <a:r>
              <a:rPr>
                <a:solidFill>
                  <a:srgbClr val="A9B7C6"/>
                </a:solidFill>
              </a:rPr>
              <a:t>View::</a:t>
            </a:r>
            <a:r>
              <a:rPr i="1">
                <a:solidFill>
                  <a:srgbClr val="FFC66E"/>
                </a:solidFill>
              </a:rPr>
              <a:t>fromTpl</a:t>
            </a:r>
            <a:r>
              <a:rPr>
                <a:solidFill>
                  <a:srgbClr val="A9B7C6"/>
                </a:solidFill>
              </a:rPr>
              <a:t>(</a:t>
            </a:r>
            <a:r>
              <a:t>'counter'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sp>
        <p:nvSpPr>
          <p:cNvPr id="347" name="&lt;div&gt;…"/>
          <p:cNvSpPr txBox="1"/>
          <p:nvPr/>
        </p:nvSpPr>
        <p:spPr>
          <a:xfrm>
            <a:off x="12499856" y="4457700"/>
            <a:ext cx="10509673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&lt;div&gt;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&lt;span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=“decrement(2)”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-</a:t>
            </a:r>
            <a:r>
              <a:rPr>
                <a:solidFill>
                  <a:srgbClr val="E8BF6B"/>
                </a:solidFill>
              </a:rPr>
              <a:t>&lt;/span&gt;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5C26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&lt;span </a:t>
            </a:r>
            <a:r>
              <a:rPr>
                <a:solidFill>
                  <a:srgbClr val="9876AA"/>
                </a:solidFill>
              </a:rPr>
              <a:t>wire</a:t>
            </a:r>
            <a:r>
              <a:rPr>
                <a:solidFill>
                  <a:srgbClr val="BABABA"/>
                </a:solidFill>
              </a:rPr>
              <a:t>:click</a:t>
            </a:r>
            <a:r>
              <a:t>="increment"</a:t>
            </a:r>
            <a:r>
              <a:rPr>
                <a:solidFill>
                  <a:srgbClr val="E8BF6B"/>
                </a:solidFill>
              </a:rPr>
              <a:t>&gt;</a:t>
            </a:r>
            <a:r>
              <a:rPr>
                <a:solidFill>
                  <a:srgbClr val="A9B7C6"/>
                </a:solidFill>
              </a:rPr>
              <a:t>+</a:t>
            </a:r>
            <a:r>
              <a:rPr>
                <a:solidFill>
                  <a:srgbClr val="E8BF6B"/>
                </a:solidFill>
              </a:rPr>
              <a:t>&lt;/span&gt;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E8BF6B"/>
                </a:solidFill>
              </a:rPr>
              <a:t>    &lt;p&gt;</a:t>
            </a:r>
            <a:r>
              <a:t>{{ count }}</a:t>
            </a:r>
            <a:r>
              <a:rPr>
                <a:solidFill>
                  <a:srgbClr val="E8BF6B"/>
                </a:solidFill>
              </a:rPr>
              <a:t>&lt;/p&gt;</a:t>
            </a:r>
            <a:endParaRPr>
              <a:solidFill>
                <a:srgbClr val="E8BF6B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1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pic>
        <p:nvPicPr>
          <p:cNvPr id="348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Rectangle"/>
          <p:cNvSpPr/>
          <p:nvPr/>
        </p:nvSpPr>
        <p:spPr>
          <a:xfrm>
            <a:off x="19873591" y="5413763"/>
            <a:ext cx="721756" cy="594635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0" name="Rectangle"/>
          <p:cNvSpPr/>
          <p:nvPr/>
        </p:nvSpPr>
        <p:spPr>
          <a:xfrm>
            <a:off x="6701152" y="4732172"/>
            <a:ext cx="2075897" cy="594635"/>
          </a:xfrm>
          <a:prstGeom prst="rect">
            <a:avLst/>
          </a:prstGeom>
          <a:ln w="25400">
            <a:solidFill>
              <a:schemeClr val="accent5">
                <a:hueOff val="106044"/>
                <a:satOff val="10158"/>
                <a:lumOff val="16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w.d.png" descr="w.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7526" y="12220626"/>
            <a:ext cx="1147454" cy="1147307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Cornel Andreev"/>
          <p:cNvSpPr txBox="1"/>
          <p:nvPr/>
        </p:nvSpPr>
        <p:spPr>
          <a:xfrm>
            <a:off x="9676231" y="6539510"/>
            <a:ext cx="5031538" cy="63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 defTabSz="792479">
              <a:lnSpc>
                <a:spcPct val="100000"/>
              </a:lnSpc>
              <a:spcBef>
                <a:spcPts val="0"/>
              </a:spcBef>
              <a:defRPr b="1" sz="3455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Cornel Andreev</a:t>
            </a:r>
          </a:p>
        </p:txBody>
      </p:sp>
      <p:sp>
        <p:nvSpPr>
          <p:cNvPr id="354" name="cornel.co…"/>
          <p:cNvSpPr txBox="1"/>
          <p:nvPr/>
        </p:nvSpPr>
        <p:spPr>
          <a:xfrm>
            <a:off x="9699059" y="8974040"/>
            <a:ext cx="4985882" cy="187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2700">
                <a:latin typeface="Didot"/>
                <a:ea typeface="Didot"/>
                <a:cs typeface="Didot"/>
                <a:sym typeface="Didot"/>
              </a:defRPr>
            </a:pPr>
            <a:r>
              <a:rPr u="sng">
                <a:hlinkClick r:id="rId3" invalidUrl="" action="" tgtFrame="" tooltip="" history="1" highlightClick="0" endSnd="0"/>
              </a:rPr>
              <a:t>cornel.co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b="1" sz="2700">
                <a:latin typeface="Didot"/>
                <a:ea typeface="Didot"/>
                <a:cs typeface="Didot"/>
                <a:sym typeface="Didot"/>
              </a:defRPr>
            </a:pPr>
            <a:r>
              <a:rPr u="sng">
                <a:hlinkClick r:id="rId4" invalidUrl="" action="" tgtFrame="" tooltip="" history="1" highlightClick="0" endSnd="0"/>
              </a:rPr>
              <a:t>twitter.com/hugronaphor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b="1" sz="2700">
                <a:latin typeface="Didot"/>
                <a:ea typeface="Didot"/>
                <a:cs typeface="Didot"/>
                <a:sym typeface="Didot"/>
              </a:defRPr>
            </a:pPr>
            <a:r>
              <a:rPr u="sng">
                <a:hlinkClick r:id="rId5" invalidUrl="" action="" tgtFrame="" tooltip="" history="1" highlightClick="0" endSnd="0"/>
              </a:rPr>
              <a:t>drupal.org/u/hugronaphor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b="1" sz="2700">
                <a:latin typeface="Didot"/>
                <a:ea typeface="Didot"/>
                <a:cs typeface="Didot"/>
                <a:sym typeface="Didot"/>
              </a:defRPr>
            </a:pPr>
            <a:r>
              <a:rPr u="sng">
                <a:hlinkClick r:id="rId6" invalidUrl="" action="" tgtFrame="" tooltip="" history="1" highlightClick="0" endSnd="0"/>
              </a:rPr>
              <a:t>linkedin.com/in/cornelandreev</a:t>
            </a:r>
          </a:p>
        </p:txBody>
      </p:sp>
      <p:sp>
        <p:nvSpPr>
          <p:cNvPr id="355" name="wire-drupal.com"/>
          <p:cNvSpPr txBox="1"/>
          <p:nvPr/>
        </p:nvSpPr>
        <p:spPr>
          <a:xfrm>
            <a:off x="9910724" y="3682009"/>
            <a:ext cx="4663136" cy="84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  <a:hlinkClick r:id="rId7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7" invalidUrl="" action="" tgtFrame="" tooltip="" history="1" highlightClick="0" endSnd="0"/>
              </a:rPr>
              <a:t>wire-drupal.com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0" y="1790700"/>
            <a:ext cx="19621500" cy="1013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"/>
          <p:cNvSpPr/>
          <p:nvPr/>
        </p:nvSpPr>
        <p:spPr>
          <a:xfrm>
            <a:off x="3928533" y="2032000"/>
            <a:ext cx="1840244" cy="865254"/>
          </a:xfrm>
          <a:prstGeom prst="rect">
            <a:avLst/>
          </a:prstGeom>
          <a:ln w="63500">
            <a:solidFill>
              <a:schemeClr val="accent5">
                <a:hueOff val="106044"/>
                <a:satOff val="10158"/>
                <a:lumOff val="16042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6" name="Performance chart"/>
          <p:cNvSpPr txBox="1"/>
          <p:nvPr/>
        </p:nvSpPr>
        <p:spPr>
          <a:xfrm>
            <a:off x="2318865" y="498382"/>
            <a:ext cx="5164837" cy="84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Performance chart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"/>
          <p:cNvSpPr/>
          <p:nvPr/>
        </p:nvSpPr>
        <p:spPr>
          <a:xfrm flipV="1">
            <a:off x="12806023" y="-287816"/>
            <a:ext cx="1" cy="14291632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9" name="namespace Drupal\hello_ajax\Controller;…"/>
          <p:cNvSpPr txBox="1"/>
          <p:nvPr/>
        </p:nvSpPr>
        <p:spPr>
          <a:xfrm>
            <a:off x="313979" y="50799"/>
            <a:ext cx="11332766" cy="136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namespace </a:t>
            </a:r>
            <a:r>
              <a:t>Drupal\hello_ajax\Controller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Drupal\Core\Controller\ControllerBase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Drupal\Core\Render\RendererInterface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Symfony\Component\DependencyInjection\ContainerInterface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use </a:t>
            </a:r>
            <a:r>
              <a:t>Symfony\Component\HttpFoundation\JsonResponse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3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/**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3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 Json response for Ajax route.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3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*/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class </a:t>
            </a:r>
            <a:r>
              <a:t>HelloAjaxController </a:t>
            </a:r>
            <a:r>
              <a:rPr>
                <a:solidFill>
                  <a:srgbClr val="CC7831"/>
                </a:solidFill>
              </a:rPr>
              <a:t>extends </a:t>
            </a:r>
            <a:r>
              <a:t>ControllerBase 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CC7831"/>
                </a:solidFill>
              </a:rPr>
              <a:t>protected </a:t>
            </a:r>
            <a:r>
              <a:t>?RendererInterface </a:t>
            </a:r>
            <a:r>
              <a:rPr>
                <a:solidFill>
                  <a:srgbClr val="9876AA"/>
                </a:solidFill>
              </a:rPr>
              <a:t>$renderer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  public function </a:t>
            </a:r>
            <a:r>
              <a:rPr>
                <a:solidFill>
                  <a:srgbClr val="FFC66E"/>
                </a:solidFill>
              </a:rPr>
              <a:t>__construct</a:t>
            </a:r>
            <a:r>
              <a:t>(RendererInterface </a:t>
            </a:r>
            <a:r>
              <a:rPr>
                <a:solidFill>
                  <a:srgbClr val="9876AA"/>
                </a:solidFill>
              </a:rPr>
              <a:t>$renderer</a:t>
            </a:r>
            <a:r>
              <a:t>)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renderer </a:t>
            </a:r>
            <a:r>
              <a:rPr>
                <a:solidFill>
                  <a:srgbClr val="A9B7C6"/>
                </a:solidFill>
              </a:rPr>
              <a:t>= </a:t>
            </a:r>
            <a:r>
              <a:t>$renderer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public static function </a:t>
            </a:r>
            <a:r>
              <a:rPr>
                <a:solidFill>
                  <a:srgbClr val="FFC66E"/>
                </a:solidFill>
              </a:rPr>
              <a:t>create</a:t>
            </a:r>
            <a:r>
              <a:rPr>
                <a:solidFill>
                  <a:srgbClr val="A9B7C6"/>
                </a:solidFill>
              </a:rPr>
              <a:t>(ContainerInterface </a:t>
            </a:r>
            <a:r>
              <a:rPr>
                <a:solidFill>
                  <a:srgbClr val="9876AA"/>
                </a:solidFill>
              </a:rPr>
              <a:t>$container</a:t>
            </a:r>
            <a:r>
              <a:rPr>
                <a:solidFill>
                  <a:srgbClr val="A9B7C6"/>
                </a:solidFill>
              </a:rPr>
              <a:t>)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t>return new static</a:t>
            </a:r>
            <a:r>
              <a:rPr>
                <a:solidFill>
                  <a:srgbClr val="A9B7C6"/>
                </a:solidFill>
              </a:rPr>
              <a:t>(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  </a:t>
            </a:r>
            <a:r>
              <a:t>$container</a:t>
            </a:r>
            <a:r>
              <a:rPr>
                <a:solidFill>
                  <a:srgbClr val="A9B7C6"/>
                </a:solidFill>
              </a:rPr>
              <a:t>-&gt;</a:t>
            </a:r>
            <a:r>
              <a:rPr>
                <a:solidFill>
                  <a:srgbClr val="FFC66E"/>
                </a:solidFill>
              </a:rPr>
              <a:t>get</a:t>
            </a:r>
            <a:r>
              <a:rPr>
                <a:solidFill>
                  <a:srgbClr val="A9B7C6"/>
                </a:solidFill>
              </a:rPr>
              <a:t>(</a:t>
            </a:r>
            <a:r>
              <a:rPr>
                <a:solidFill>
                  <a:srgbClr val="6A8759"/>
                </a:solidFill>
              </a:rPr>
              <a:t>'renderer'</a:t>
            </a:r>
            <a:r>
              <a:rPr>
                <a:solidFill>
                  <a:srgbClr val="A9B7C6"/>
                </a:solidFill>
              </a:rPr>
              <a:t>)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FFC66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rPr>
                <a:solidFill>
                  <a:srgbClr val="CC7831"/>
                </a:solidFill>
              </a:rPr>
              <a:t>public function </a:t>
            </a:r>
            <a:r>
              <a:t>createHelloAjaxResponse</a:t>
            </a:r>
            <a:r>
              <a:rPr>
                <a:solidFill>
                  <a:srgbClr val="A9B7C6"/>
                </a:solidFill>
              </a:rPr>
              <a:t>(): JsonResponse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t>$time </a:t>
            </a:r>
            <a:r>
              <a:rPr>
                <a:solidFill>
                  <a:srgbClr val="A9B7C6"/>
                </a:solidFill>
              </a:rPr>
              <a:t>= [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  </a:t>
            </a:r>
            <a:r>
              <a:t>'#markup' </a:t>
            </a:r>
            <a:r>
              <a:rPr>
                <a:solidFill>
                  <a:srgbClr val="A9B7C6"/>
                </a:solidFill>
              </a:rPr>
              <a:t>=&gt; </a:t>
            </a:r>
            <a:r>
              <a:rPr>
                <a:solidFill>
                  <a:srgbClr val="9876AA"/>
                </a:solidFill>
              </a:rP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rPr>
                <a:solidFill>
                  <a:srgbClr val="FFC66E"/>
                </a:solidFill>
              </a:rPr>
              <a:t>t</a:t>
            </a:r>
            <a:r>
              <a:rPr>
                <a:solidFill>
                  <a:srgbClr val="A9B7C6"/>
                </a:solidFill>
              </a:rPr>
              <a:t>(</a:t>
            </a:r>
            <a:r>
              <a:t>'My items: @items'</a:t>
            </a:r>
            <a:r>
              <a:rPr>
                <a:solidFill>
                  <a:srgbClr val="CC7831"/>
                </a:solidFill>
              </a:rPr>
              <a:t>, </a:t>
            </a:r>
            <a:r>
              <a:rPr>
                <a:solidFill>
                  <a:srgbClr val="A9B7C6"/>
                </a:solidFill>
              </a:rPr>
              <a:t>[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    </a:t>
            </a:r>
            <a:r>
              <a:t>'@items' </a:t>
            </a:r>
            <a:r>
              <a:rPr>
                <a:solidFill>
                  <a:srgbClr val="A9B7C6"/>
                </a:solidFill>
              </a:rPr>
              <a:t>=&gt; </a:t>
            </a:r>
            <a:r>
              <a:t>'...'</a:t>
            </a:r>
            <a:r>
              <a:rPr>
                <a:solidFill>
                  <a:srgbClr val="CC7831"/>
                </a:solidFill>
              </a:rPr>
              <a:t>,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>
                <a:solidFill>
                  <a:srgbClr val="A9B7C6"/>
                </a:solidFill>
              </a:rPr>
              <a:t>])</a:t>
            </a:r>
            <a:r>
              <a:t>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A9B7C6"/>
                </a:solidFill>
              </a:rPr>
              <a:t>]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    </a:t>
            </a:r>
            <a:r>
              <a:t>$response</a:t>
            </a:r>
            <a:r>
              <a:rPr>
                <a:solidFill>
                  <a:srgbClr val="A9B7C6"/>
                </a:solidFill>
              </a:rPr>
              <a:t>[</a:t>
            </a:r>
            <a:r>
              <a:rPr>
                <a:solidFill>
                  <a:srgbClr val="6A8759"/>
                </a:solidFill>
              </a:rPr>
              <a:t>'items'</a:t>
            </a:r>
            <a:r>
              <a:rPr>
                <a:solidFill>
                  <a:srgbClr val="A9B7C6"/>
                </a:solidFill>
              </a:rPr>
              <a:t>] = </a:t>
            </a:r>
            <a:r>
              <a:t>$this</a:t>
            </a:r>
            <a:r>
              <a:rPr>
                <a:solidFill>
                  <a:srgbClr val="A9B7C6"/>
                </a:solidFill>
              </a:rPr>
              <a:t>-&gt;</a:t>
            </a:r>
            <a:r>
              <a:t>renderer</a:t>
            </a:r>
            <a:r>
              <a:rPr>
                <a:solidFill>
                  <a:srgbClr val="A9B7C6"/>
                </a:solidFill>
              </a:rPr>
              <a:t>-&gt;</a:t>
            </a:r>
            <a:r>
              <a:rPr>
                <a:solidFill>
                  <a:srgbClr val="FFC66E"/>
                </a:solidFill>
              </a:rPr>
              <a:t>render</a:t>
            </a:r>
            <a:r>
              <a:rPr>
                <a:solidFill>
                  <a:srgbClr val="A9B7C6"/>
                </a:solidFill>
              </a:rPr>
              <a:t>(</a:t>
            </a:r>
            <a:r>
              <a:t>$time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return new </a:t>
            </a:r>
            <a:r>
              <a:rPr>
                <a:solidFill>
                  <a:srgbClr val="A9B7C6"/>
                </a:solidFill>
              </a:rPr>
              <a:t>JsonResponse(</a:t>
            </a:r>
            <a:r>
              <a:rPr>
                <a:solidFill>
                  <a:srgbClr val="9876AA"/>
                </a:solidFill>
              </a:rPr>
              <a:t>$response</a:t>
            </a:r>
            <a:r>
              <a:rPr>
                <a:solidFill>
                  <a:srgbClr val="A9B7C6"/>
                </a:solidFill>
              </a:rPr>
              <a:t>)</a:t>
            </a:r>
            <a:r>
              <a:t>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3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sp>
        <p:nvSpPr>
          <p:cNvPr id="190" name="(function ($, Drupal) {…"/>
          <p:cNvSpPr txBox="1"/>
          <p:nvPr/>
        </p:nvSpPr>
        <p:spPr>
          <a:xfrm>
            <a:off x="13288103" y="1193799"/>
            <a:ext cx="10570643" cy="1132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</a:t>
            </a:r>
            <a:r>
              <a:rPr>
                <a:solidFill>
                  <a:srgbClr val="CC7831"/>
                </a:solidFill>
              </a:rPr>
              <a:t>function </a:t>
            </a:r>
            <a:r>
              <a:t>($</a:t>
            </a:r>
            <a:r>
              <a:rPr>
                <a:solidFill>
                  <a:srgbClr val="CC7831"/>
                </a:solidFill>
              </a:rPr>
              <a:t>, </a:t>
            </a:r>
            <a:r>
              <a:t>Drupal)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</a:t>
            </a:r>
            <a:r>
              <a:t>'use strict';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8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i="0">
                <a:solidFill>
                  <a:srgbClr val="CC7831"/>
                </a:solidFill>
              </a:rPr>
              <a:t>  </a:t>
            </a:r>
            <a:r>
              <a:t>/**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8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* Replaces content response from Ajax call.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i="1" sz="2800">
                <a:solidFill>
                  <a:srgbClr val="62975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*/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9876A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i="1">
                <a:solidFill>
                  <a:srgbClr val="629755"/>
                </a:solidFill>
              </a:rPr>
              <a:t>  </a:t>
            </a:r>
            <a:r>
              <a:rPr>
                <a:solidFill>
                  <a:srgbClr val="A9B7C6"/>
                </a:solidFill>
              </a:rPr>
              <a:t>Drupal.</a:t>
            </a:r>
            <a:r>
              <a:rPr b="1" i="1"/>
              <a:t>behaviors</a:t>
            </a:r>
            <a:r>
              <a:rPr>
                <a:solidFill>
                  <a:srgbClr val="A9B7C6"/>
                </a:solidFill>
              </a:rPr>
              <a:t>.</a:t>
            </a:r>
            <a:r>
              <a:t>replaceMyContent </a:t>
            </a:r>
            <a:r>
              <a:rPr>
                <a:solidFill>
                  <a:srgbClr val="A9B7C6"/>
                </a:solidFill>
              </a:rPr>
              <a:t>=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</a:t>
            </a:r>
            <a:r>
              <a:rPr>
                <a:solidFill>
                  <a:srgbClr val="FFC66E"/>
                </a:solidFill>
              </a:rPr>
              <a:t>attach</a:t>
            </a:r>
            <a:r>
              <a:rPr>
                <a:solidFill>
                  <a:srgbClr val="A9B7C6"/>
                </a:solidFill>
              </a:rPr>
              <a:t>: </a:t>
            </a:r>
            <a:r>
              <a:t>function </a:t>
            </a:r>
            <a:r>
              <a:rPr>
                <a:solidFill>
                  <a:srgbClr val="A9B7C6"/>
                </a:solidFill>
              </a:rPr>
              <a:t>()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$.</a:t>
            </a:r>
            <a:r>
              <a:rPr>
                <a:solidFill>
                  <a:srgbClr val="FFC66E"/>
                </a:solidFill>
              </a:rPr>
              <a:t>ajax</a:t>
            </a:r>
            <a:r>
              <a:t>({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6A875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    </a:t>
            </a:r>
            <a:r>
              <a:rPr>
                <a:solidFill>
                  <a:srgbClr val="9876AA"/>
                </a:solidFill>
              </a:rPr>
              <a:t>url</a:t>
            </a:r>
            <a:r>
              <a:rPr>
                <a:solidFill>
                  <a:srgbClr val="A9B7C6"/>
                </a:solidFill>
              </a:rPr>
              <a:t>: Drupal.</a:t>
            </a:r>
            <a:r>
              <a:rPr>
                <a:solidFill>
                  <a:srgbClr val="FFC66E"/>
                </a:solidFill>
              </a:rPr>
              <a:t>url</a:t>
            </a:r>
            <a:r>
              <a:rPr>
                <a:solidFill>
                  <a:srgbClr val="A9B7C6"/>
                </a:solidFill>
              </a:rPr>
              <a:t>(</a:t>
            </a:r>
            <a:r>
              <a:t>‘my-url'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,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</a:t>
            </a:r>
            <a:r>
              <a:rPr>
                <a:solidFill>
                  <a:srgbClr val="9876AA"/>
                </a:solidFill>
              </a:rPr>
              <a:t>type</a:t>
            </a:r>
            <a:r>
              <a:rPr>
                <a:solidFill>
                  <a:srgbClr val="A9B7C6"/>
                </a:solidFill>
              </a:rPr>
              <a:t>: </a:t>
            </a:r>
            <a:r>
              <a:rPr>
                <a:solidFill>
                  <a:srgbClr val="6A8759"/>
                </a:solidFill>
              </a:rPr>
              <a:t>'POST'</a:t>
            </a:r>
            <a:r>
              <a:t>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</a:t>
            </a:r>
            <a:r>
              <a:rPr>
                <a:solidFill>
                  <a:srgbClr val="9876AA"/>
                </a:solidFill>
              </a:rPr>
              <a:t>dataType</a:t>
            </a:r>
            <a:r>
              <a:rPr>
                <a:solidFill>
                  <a:srgbClr val="A9B7C6"/>
                </a:solidFill>
              </a:rPr>
              <a:t>: </a:t>
            </a:r>
            <a:r>
              <a:rPr>
                <a:solidFill>
                  <a:srgbClr val="6A8759"/>
                </a:solidFill>
              </a:rPr>
              <a:t>'json'</a:t>
            </a:r>
            <a:r>
              <a:t>,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CC7831"/>
                </a:solidFill>
              </a:rPr>
              <a:t>        </a:t>
            </a:r>
            <a:r>
              <a:rPr>
                <a:solidFill>
                  <a:srgbClr val="FFC66E"/>
                </a:solidFill>
              </a:rPr>
              <a:t>success</a:t>
            </a:r>
            <a:r>
              <a:t>: </a:t>
            </a:r>
            <a:r>
              <a:rPr>
                <a:solidFill>
                  <a:srgbClr val="CC7831"/>
                </a:solidFill>
              </a:rPr>
              <a:t>function </a:t>
            </a:r>
            <a:r>
              <a:t>(response) {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C66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      </a:t>
            </a:r>
            <a:r>
              <a:rPr>
                <a:solidFill>
                  <a:srgbClr val="CC7831"/>
                </a:solidFill>
              </a:rPr>
              <a:t>if </a:t>
            </a:r>
            <a:r>
              <a:rPr>
                <a:solidFill>
                  <a:srgbClr val="A9B7C6"/>
                </a:solidFill>
              </a:rPr>
              <a:t>(response.</a:t>
            </a:r>
            <a:r>
              <a:t>hasOwnProperty</a:t>
            </a:r>
            <a:r>
              <a:rPr>
                <a:solidFill>
                  <a:srgbClr val="A9B7C6"/>
                </a:solidFill>
              </a:rPr>
              <a:t>(</a:t>
            </a:r>
            <a:r>
              <a:rPr>
                <a:solidFill>
                  <a:srgbClr val="6A8759"/>
                </a:solidFill>
              </a:rPr>
              <a:t>'items'</a:t>
            </a:r>
            <a:r>
              <a:rPr>
                <a:solidFill>
                  <a:srgbClr val="A9B7C6"/>
                </a:solidFill>
              </a:rPr>
              <a:t>)) {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        $(</a:t>
            </a:r>
            <a:r>
              <a:rPr>
                <a:solidFill>
                  <a:srgbClr val="6A8759"/>
                </a:solidFill>
              </a:rPr>
              <a:t>“.</a:t>
            </a:r>
            <a:r>
              <a:t>content-to-replace</a:t>
            </a:r>
            <a:r>
              <a:rPr>
                <a:solidFill>
                  <a:srgbClr val="6A8759"/>
                </a:solidFill>
              </a:rPr>
              <a:t>”</a:t>
            </a:r>
            <a:r>
              <a:rPr>
                <a:solidFill>
                  <a:srgbClr val="A9B7C6"/>
                </a:solidFill>
              </a:rPr>
              <a:t>)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E8BF6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A9B7C6"/>
                </a:solidFill>
              </a:rPr>
              <a:t>              .</a:t>
            </a:r>
            <a:r>
              <a:rPr>
                <a:solidFill>
                  <a:srgbClr val="FFC66E"/>
                </a:solidFill>
              </a:rPr>
              <a:t>text</a:t>
            </a:r>
            <a:r>
              <a:rPr>
                <a:solidFill>
                  <a:srgbClr val="A9B7C6"/>
                </a:solidFill>
              </a:rPr>
              <a:t>(response.</a:t>
            </a:r>
            <a:r>
              <a:rPr>
                <a:solidFill>
                  <a:srgbClr val="9876AA"/>
                </a:solidFill>
              </a:rPr>
              <a:t>time</a:t>
            </a:r>
            <a:r>
              <a:rPr>
                <a:solidFill>
                  <a:srgbClr val="A9B7C6"/>
                </a:solidFill>
              </a:rP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}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})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}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CC7831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A9B7C6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})(jQuery</a:t>
            </a:r>
            <a:r>
              <a:rPr>
                <a:solidFill>
                  <a:srgbClr val="CC7831"/>
                </a:solidFill>
              </a:rPr>
              <a:t>, </a:t>
            </a:r>
            <a:r>
              <a:rPr b="1" i="1">
                <a:solidFill>
                  <a:srgbClr val="9876AA"/>
                </a:solidFill>
              </a:rPr>
              <a:t>Drupal</a:t>
            </a:r>
            <a:r>
              <a:t>)</a:t>
            </a:r>
            <a:r>
              <a:rPr>
                <a:solidFill>
                  <a:srgbClr val="CC7831"/>
                </a:solidFill>
              </a:rPr>
              <a:t>;</a:t>
            </a:r>
            <a:endParaRPr>
              <a:solidFill>
                <a:srgbClr val="CC783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VGmix-4N9JaW-laravel-livewire.svg" descr="SVGmix-4N9JaW-laravel-livewire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4298" y="5323775"/>
            <a:ext cx="13955404" cy="30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@calebporzio"/>
          <p:cNvSpPr txBox="1"/>
          <p:nvPr/>
        </p:nvSpPr>
        <p:spPr>
          <a:xfrm>
            <a:off x="15540939" y="8707658"/>
            <a:ext cx="351889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@calebporzio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004" y="2492393"/>
            <a:ext cx="22861992" cy="8731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214" y="278045"/>
            <a:ext cx="22861572" cy="13159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